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4" r:id="rId23"/>
    <p:sldId id="285" r:id="rId24"/>
    <p:sldId id="276" r:id="rId25"/>
    <p:sldId id="277" r:id="rId26"/>
    <p:sldId id="278" r:id="rId27"/>
    <p:sldId id="279" r:id="rId28"/>
    <p:sldId id="280"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34AD2-0CB9-4CF6-AC57-85B009E042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34AD2-0CB9-4CF6-AC57-85B009E042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34AD2-0CB9-4CF6-AC57-85B009E042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38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88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6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603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97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11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589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48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34AD2-0CB9-4CF6-AC57-85B009E042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107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09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33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08595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1794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69306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28124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24841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28047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0427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34AD2-0CB9-4CF6-AC57-85B009E04243}"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5074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34938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99614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3186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34AD2-0CB9-4CF6-AC57-85B009E04243}"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34AD2-0CB9-4CF6-AC57-85B009E04243}" type="datetimeFigureOut">
              <a:rPr lang="en-US" smtClean="0"/>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34AD2-0CB9-4CF6-AC57-85B009E04243}" type="datetimeFigureOut">
              <a:rPr lang="en-US" smtClean="0"/>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34AD2-0CB9-4CF6-AC57-85B009E04243}" type="datetimeFigureOut">
              <a:rPr lang="en-US" smtClean="0"/>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34AD2-0CB9-4CF6-AC57-85B009E04243}"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34AD2-0CB9-4CF6-AC57-85B009E04243}"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00523-694D-430C-86D2-E93D3B197D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34AD2-0CB9-4CF6-AC57-85B009E04243}" type="datetimeFigureOut">
              <a:rPr lang="en-US" smtClean="0"/>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00523-694D-430C-86D2-E93D3B197D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08913-9383-42C7-A55A-211EE06CB68B}"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D823D-ECD2-4A2A-9612-B9111A79A8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3272-26E9-4FD2-9E4D-8778E1809BBC}" type="datetimeFigureOut">
              <a:rPr lang="ms-MY" smtClean="0">
                <a:solidFill>
                  <a:prstClr val="black">
                    <a:tint val="75000"/>
                  </a:prstClr>
                </a:solidFill>
              </a:rPr>
              <a:pPr/>
              <a:t>05/05/2016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DE5A1-4EBE-4924-B782-C6FC162F176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5291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33442" y="152400"/>
            <a:ext cx="750095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Yassin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82</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97740"/>
            <a:ext cx="9144000" cy="1569660"/>
          </a:xfrm>
          <a:prstGeom prst="rect">
            <a:avLst/>
          </a:prstGeom>
          <a:solidFill>
            <a:srgbClr val="00B0F0">
              <a:alpha val="41000"/>
            </a:srgbClr>
          </a:solidFill>
          <a:ln w="57150">
            <a:solidFill>
              <a:schemeClr val="bg1"/>
            </a:solidFill>
          </a:ln>
        </p:spPr>
        <p:txBody>
          <a:bodyPr wrap="square">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keadaan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kekuasaannya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apabila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menghendaki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adanya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sesuatu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hanyalah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berfirman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hakikat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benda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Jadilah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engkau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terus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menjadi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2140803"/>
            <a:ext cx="9144000" cy="830997"/>
          </a:xfrm>
          <a:prstGeom prst="rect">
            <a:avLst/>
          </a:prstGeom>
          <a:solidFill>
            <a:schemeClr val="bg1">
              <a:alpha val="6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أَمْرُهُ إِذَا أَرَادَ شَيْئًا أَنْ يَقُولَ لَهُ كُنْ فَيَكُونُ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481242" y="330131"/>
            <a:ext cx="6510358"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304800" y="4368731"/>
            <a:ext cx="8534400" cy="2108269"/>
          </a:xfrm>
          <a:prstGeom prst="rect">
            <a:avLst/>
          </a:prstGeom>
          <a:solidFill>
            <a:srgbClr val="00B0F0">
              <a:alpha val="41000"/>
            </a:srgbClr>
          </a:solidFill>
          <a:ln w="19050">
            <a:solidFill>
              <a:schemeClr val="bg1"/>
            </a:solidFill>
          </a:ln>
        </p:spPr>
        <p:txBody>
          <a:bodyPr wrap="square">
            <a:spAutoFit/>
          </a:bodyPr>
          <a:lstStyle/>
          <a:p>
            <a:pPr algn="ctr"/>
            <a:endParaRPr lang="en-US" sz="11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a:p>
            <a:pPr algn="ct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Semasa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aku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Mekah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bumbung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rumah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aku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dibuka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lalu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Jibril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turun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membuka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dadaku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kemudian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membasuhkannya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air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Zam-zam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kemudian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didatangkan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dulam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emas</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penuh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hikmah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lalu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dituangkan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kedua-duanya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dadaku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kemudian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menutupkannya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semula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105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Explosion 1 4"/>
          <p:cNvSpPr/>
          <p:nvPr/>
        </p:nvSpPr>
        <p:spPr>
          <a:xfrm>
            <a:off x="76200" y="330131"/>
            <a:ext cx="4648200" cy="2316540"/>
          </a:xfrm>
          <a:prstGeom prst="irregularSeal1">
            <a:avLst/>
          </a:prstGeom>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Pembersihan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jiwa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sebelum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mengadap</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Allah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Taala</a:t>
            </a:r>
            <a:endParaRPr lang="en-MY" sz="2000" dirty="0"/>
          </a:p>
        </p:txBody>
      </p:sp>
      <p:sp>
        <p:nvSpPr>
          <p:cNvPr id="6" name="Rectangle 5"/>
          <p:cNvSpPr/>
          <p:nvPr/>
        </p:nvSpPr>
        <p:spPr>
          <a:xfrm>
            <a:off x="457200" y="2337406"/>
            <a:ext cx="8229600" cy="2031325"/>
          </a:xfrm>
          <a:prstGeom prst="rect">
            <a:avLst/>
          </a:prstGeom>
          <a:solidFill>
            <a:schemeClr val="bg1">
              <a:alpha val="60000"/>
            </a:schemeClr>
          </a:solidFill>
        </p:spPr>
        <p:txBody>
          <a:bodyPr wrap="square">
            <a:spAutoFit/>
          </a:bodyPr>
          <a:lstStyle/>
          <a:p>
            <a:pPr algn="ctr" rtl="1"/>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فُرِجَ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سَقْفُ بَيْتِي وَأَنَا بِمَكَّةَ فَنَزَلَ جِبْرِيلُ فَفَرَجَ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صَدْرِي، </a:t>
            </a:r>
            <a:r>
              <a:rPr lang="en-US"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غَسَلَهُ مِنْ مَاءِ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زَمْزَمَ، </a:t>
            </a:r>
            <a:r>
              <a:rPr lang="en-US"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جَاءَ بِطَسْتٍ مِنْ ذَهَبٍ مُمْتَلِئٍ حِكْمَةً وَإِيمَانًا فَأُفْرِغَتَا فِي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صَدْرِي، </a:t>
            </a:r>
            <a:r>
              <a:rPr lang="en-US"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a:t>
            </a:r>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أَطْبَقَهُ "  </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5636" y="159603"/>
            <a:ext cx="5909695"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Peristiwa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diperlihatkan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semasa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isra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mikraj</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Oval 3"/>
          <p:cNvSpPr/>
          <p:nvPr/>
        </p:nvSpPr>
        <p:spPr>
          <a:xfrm>
            <a:off x="457200" y="1529277"/>
            <a:ext cx="8305800" cy="1602125"/>
          </a:xfrm>
          <a:prstGeom prst="ellipse">
            <a:avLst/>
          </a:prstGeom>
          <a:solidFill>
            <a:schemeClr val="accent4">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bercucuk</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tanam</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terus</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menuaikan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hasilnya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sama</a:t>
            </a:r>
            <a:endParaRPr lang="en-MY" sz="2400" dirty="0">
              <a:effectLst>
                <a:glow rad="101600">
                  <a:schemeClr val="tx1">
                    <a:alpha val="60000"/>
                  </a:schemeClr>
                </a:glow>
                <a:outerShdw blurRad="38100" dist="38100" dir="2700000" algn="tl">
                  <a:srgbClr val="000000">
                    <a:alpha val="43137"/>
                  </a:srgbClr>
                </a:outerShdw>
              </a:effectLst>
            </a:endParaRPr>
          </a:p>
        </p:txBody>
      </p:sp>
      <p:sp>
        <p:nvSpPr>
          <p:cNvPr id="5" name="TextBox 4"/>
          <p:cNvSpPr txBox="1"/>
          <p:nvPr/>
        </p:nvSpPr>
        <p:spPr>
          <a:xfrm>
            <a:off x="685799" y="3512403"/>
            <a:ext cx="7772401" cy="830997"/>
          </a:xfrm>
          <a:prstGeom prst="rect">
            <a:avLst/>
          </a:prstGeom>
          <a:solidFill>
            <a:srgbClr val="FFFF00">
              <a:alpha val="57000"/>
            </a:srgbClr>
          </a:solidFill>
          <a:ln w="38100">
            <a:solidFill>
              <a:schemeClr val="bg1"/>
            </a:solidFill>
          </a:ln>
        </p:spPr>
        <p:txBody>
          <a:bodyPr wrap="square">
            <a:spAutoFit/>
          </a:bodyPr>
          <a:lstStyle/>
          <a:p>
            <a:pPr algn="ctr"/>
            <a:r>
              <a:rPr lang="ms-MY" sz="2400" b="1" dirty="0" smtClean="0">
                <a:effectLst>
                  <a:outerShdw blurRad="38100" dist="38100" dir="2700000" algn="tl">
                    <a:srgbClr val="000000">
                      <a:alpha val="43137"/>
                    </a:srgbClr>
                  </a:outerShdw>
                </a:effectLst>
              </a:rPr>
              <a:t>Gambaran </a:t>
            </a:r>
            <a:r>
              <a:rPr lang="ms-MY" sz="2400" b="1" dirty="0">
                <a:effectLst>
                  <a:outerShdw blurRad="38100" dist="38100" dir="2700000" algn="tl">
                    <a:srgbClr val="000000">
                      <a:alpha val="43137"/>
                    </a:srgbClr>
                  </a:outerShdw>
                </a:effectLst>
              </a:rPr>
              <a:t>tentang kelebihan orang-orang yang </a:t>
            </a:r>
            <a:r>
              <a:rPr lang="ms-MY" sz="2400" b="1" dirty="0" smtClean="0">
                <a:effectLst>
                  <a:outerShdw blurRad="38100" dist="38100" dir="2700000" algn="tl">
                    <a:srgbClr val="000000">
                      <a:alpha val="43137"/>
                    </a:srgbClr>
                  </a:outerShdw>
                </a:effectLst>
              </a:rPr>
              <a:t>menginfaqkan </a:t>
            </a:r>
            <a:r>
              <a:rPr lang="ms-MY" sz="2400" b="1" dirty="0">
                <a:effectLst>
                  <a:outerShdw blurRad="38100" dist="38100" dir="2700000" algn="tl">
                    <a:srgbClr val="000000">
                      <a:alpha val="43137"/>
                    </a:srgbClr>
                  </a:outerShdw>
                </a:effectLst>
              </a:rPr>
              <a:t>hartanya pada jalan Allah.</a:t>
            </a:r>
            <a:endParaRPr lang="en-MY" sz="2400" b="1" dirty="0">
              <a:effectLst>
                <a:outerShdw blurRad="38100" dist="38100" dir="2700000" algn="tl">
                  <a:srgbClr val="000000">
                    <a:alpha val="43137"/>
                  </a:srgbClr>
                </a:outerShdw>
              </a:effectLst>
            </a:endParaRPr>
          </a:p>
        </p:txBody>
      </p:sp>
      <p:sp>
        <p:nvSpPr>
          <p:cNvPr id="6" name="Flowchart: Connector 5"/>
          <p:cNvSpPr/>
          <p:nvPr/>
        </p:nvSpPr>
        <p:spPr>
          <a:xfrm>
            <a:off x="649183" y="1705926"/>
            <a:ext cx="533400" cy="533400"/>
          </a:xfrm>
          <a:prstGeom prst="flowChartConnector">
            <a:avLst/>
          </a:prstGeom>
          <a:ln>
            <a:solidFill>
              <a:srgbClr val="FF0000"/>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2800" b="1" dirty="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95286" y="152162"/>
            <a:ext cx="7358114"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261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862387"/>
            <a:ext cx="9144000" cy="2462213"/>
          </a:xfrm>
          <a:prstGeom prst="rect">
            <a:avLst/>
          </a:prstGeom>
          <a:solidFill>
            <a:srgbClr val="00B0F0">
              <a:alpha val="51000"/>
            </a:srgbClr>
          </a:solidFill>
          <a:ln w="28575">
            <a:solidFill>
              <a:schemeClr val="bg1"/>
            </a:solidFill>
          </a:ln>
        </p:spPr>
        <p:txBody>
          <a:bodyPr wrap="square">
            <a:spAutoFit/>
          </a:bodyPr>
          <a:lstStyle/>
          <a:p>
            <a:pPr algn="ct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Bandingan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(derma) orang-orang yang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membelanjakan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hartanya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sebiji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benih</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tumbuh</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menerbitkan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tujuh</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tangkai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tangkai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mengandungi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seratus</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biji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melipatgandakan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dikehendaki-Nya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Luas</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kurniaNya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meliputi</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pengetahuanNya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200" b="1"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5626" y="1421011"/>
            <a:ext cx="9144000" cy="2123658"/>
          </a:xfrm>
          <a:prstGeom prst="rect">
            <a:avLst/>
          </a:prstGeom>
          <a:solidFill>
            <a:schemeClr val="bg1">
              <a:alpha val="6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مَّثَلُ الَّذِينَ يُنفِقُونَ أَمْوَالَهُمْ فِي سَبِيلِ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كَمَثَلِ حَبَّةٍ أَنبَتَتْ سَبْعَ سَنَابِلَ فِي كُلِّ سُنبُلَةٍ مِّئَةُ حَبَّةٍ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يُضَاعِفُ لِمَن يَشَاء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وَاسِعٌ عَلِيمٌ</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5636" y="76200"/>
            <a:ext cx="5909695"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Peristiwa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diperlihatkan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semasa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isra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mikraj</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Oval 3"/>
          <p:cNvSpPr/>
          <p:nvPr/>
        </p:nvSpPr>
        <p:spPr>
          <a:xfrm>
            <a:off x="457200" y="1210072"/>
            <a:ext cx="8153400" cy="1380728"/>
          </a:xfrm>
          <a:prstGeom prst="ellipse">
            <a:avLst/>
          </a:prstGeom>
          <a:solidFill>
            <a:schemeClr val="accent4">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Mencium</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sangat</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harum</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Maasyitoh</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tukang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sikat</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rambut</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Firaun</a:t>
            </a:r>
            <a:endParaRPr lang="en-MY" sz="2200" dirty="0">
              <a:effectLst>
                <a:glow rad="101600">
                  <a:schemeClr val="tx1">
                    <a:alpha val="60000"/>
                  </a:schemeClr>
                </a:glow>
                <a:outerShdw blurRad="38100" dist="38100" dir="2700000" algn="tl">
                  <a:srgbClr val="000000">
                    <a:alpha val="43137"/>
                  </a:srgbClr>
                </a:outerShdw>
              </a:effectLst>
            </a:endParaRPr>
          </a:p>
        </p:txBody>
      </p:sp>
      <p:sp>
        <p:nvSpPr>
          <p:cNvPr id="5" name="TextBox 4"/>
          <p:cNvSpPr txBox="1"/>
          <p:nvPr/>
        </p:nvSpPr>
        <p:spPr>
          <a:xfrm>
            <a:off x="685799" y="2598003"/>
            <a:ext cx="7772401" cy="830997"/>
          </a:xfrm>
          <a:prstGeom prst="rect">
            <a:avLst/>
          </a:prstGeom>
          <a:solidFill>
            <a:srgbClr val="FFFF00">
              <a:alpha val="57000"/>
            </a:srgbClr>
          </a:solidFill>
          <a:ln w="38100">
            <a:solidFill>
              <a:schemeClr val="bg1"/>
            </a:solidFill>
          </a:ln>
        </p:spPr>
        <p:txBody>
          <a:bodyPr wrap="square">
            <a:spAutoFit/>
          </a:bodyPr>
          <a:lstStyle/>
          <a:p>
            <a:pPr algn="ctr"/>
            <a:r>
              <a:rPr lang="ms-MY" sz="2400" b="1" dirty="0" smtClean="0">
                <a:effectLst>
                  <a:outerShdw blurRad="38100" dist="38100" dir="2700000" algn="tl">
                    <a:srgbClr val="000000">
                      <a:alpha val="43137"/>
                    </a:srgbClr>
                  </a:outerShdw>
                </a:effectLst>
              </a:rPr>
              <a:t>Gambaran </a:t>
            </a:r>
            <a:r>
              <a:rPr lang="ms-MY" sz="2400" b="1" dirty="0">
                <a:effectLst>
                  <a:outerShdw blurRad="38100" dist="38100" dir="2700000" algn="tl">
                    <a:srgbClr val="000000">
                      <a:alpha val="43137"/>
                    </a:srgbClr>
                  </a:outerShdw>
                </a:effectLst>
              </a:rPr>
              <a:t>tentang kelebihan orang-orang yang </a:t>
            </a:r>
            <a:endParaRPr lang="ms-MY" sz="2400" b="1" dirty="0" smtClean="0">
              <a:effectLst>
                <a:outerShdw blurRad="38100" dist="38100" dir="2700000" algn="tl">
                  <a:srgbClr val="000000">
                    <a:alpha val="43137"/>
                  </a:srgbClr>
                </a:outerShdw>
              </a:effectLst>
            </a:endParaRPr>
          </a:p>
          <a:p>
            <a:pPr algn="ctr"/>
            <a:r>
              <a:rPr lang="ms-MY" sz="2400" b="1" dirty="0" smtClean="0">
                <a:effectLst>
                  <a:outerShdw blurRad="38100" dist="38100" dir="2700000" algn="tl">
                    <a:srgbClr val="000000">
                      <a:alpha val="43137"/>
                    </a:srgbClr>
                  </a:outerShdw>
                </a:effectLst>
              </a:rPr>
              <a:t>menginfaqkan </a:t>
            </a:r>
            <a:r>
              <a:rPr lang="ms-MY" sz="2400" b="1" dirty="0">
                <a:effectLst>
                  <a:outerShdw blurRad="38100" dist="38100" dir="2700000" algn="tl">
                    <a:srgbClr val="000000">
                      <a:alpha val="43137"/>
                    </a:srgbClr>
                  </a:outerShdw>
                </a:effectLst>
              </a:rPr>
              <a:t>hartanya pada jalan Allah.</a:t>
            </a:r>
            <a:endParaRPr lang="en-MY" sz="2400" b="1" dirty="0">
              <a:effectLst>
                <a:outerShdw blurRad="38100" dist="38100" dir="2700000" algn="tl">
                  <a:srgbClr val="000000">
                    <a:alpha val="43137"/>
                  </a:srgbClr>
                </a:outerShdw>
              </a:effectLst>
            </a:endParaRPr>
          </a:p>
        </p:txBody>
      </p:sp>
      <p:sp>
        <p:nvSpPr>
          <p:cNvPr id="6" name="Flowchart: Connector 5"/>
          <p:cNvSpPr/>
          <p:nvPr/>
        </p:nvSpPr>
        <p:spPr>
          <a:xfrm>
            <a:off x="152399" y="1371600"/>
            <a:ext cx="533400" cy="533400"/>
          </a:xfrm>
          <a:prstGeom prst="flowChartConnector">
            <a:avLst/>
          </a:prstGeom>
          <a:ln>
            <a:solidFill>
              <a:srgbClr val="FF0000"/>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2800" b="1" dirty="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457200" y="3960475"/>
            <a:ext cx="8153400" cy="1152128"/>
          </a:xfrm>
          <a:prstGeom prst="ellipse">
            <a:avLst/>
          </a:prstGeom>
          <a:solidFill>
            <a:schemeClr val="accent4">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bercucuk</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tanam</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terus</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menuaikan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hasilnya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sama</a:t>
            </a:r>
            <a:endParaRPr lang="en-MY" sz="2200" dirty="0">
              <a:effectLst>
                <a:glow rad="101600">
                  <a:schemeClr val="tx1">
                    <a:alpha val="60000"/>
                  </a:schemeClr>
                </a:glow>
                <a:outerShdw blurRad="38100" dist="38100" dir="2700000" algn="tl">
                  <a:srgbClr val="000000">
                    <a:alpha val="43137"/>
                  </a:srgbClr>
                </a:outerShdw>
              </a:effectLst>
            </a:endParaRPr>
          </a:p>
        </p:txBody>
      </p:sp>
      <p:sp>
        <p:nvSpPr>
          <p:cNvPr id="8" name="TextBox 7"/>
          <p:cNvSpPr txBox="1"/>
          <p:nvPr/>
        </p:nvSpPr>
        <p:spPr>
          <a:xfrm>
            <a:off x="685799" y="5124271"/>
            <a:ext cx="7772401" cy="1200329"/>
          </a:xfrm>
          <a:prstGeom prst="rect">
            <a:avLst/>
          </a:prstGeom>
          <a:solidFill>
            <a:srgbClr val="FFFF00">
              <a:alpha val="57000"/>
            </a:srgbClr>
          </a:solidFill>
          <a:ln w="38100">
            <a:solidFill>
              <a:schemeClr val="bg1"/>
            </a:solidFill>
          </a:ln>
        </p:spPr>
        <p:txBody>
          <a:bodyPr wrap="square">
            <a:spAutoFit/>
          </a:bodyPr>
          <a:lstStyle/>
          <a:p>
            <a:pPr algn="ctr"/>
            <a:r>
              <a:rPr lang="ms-MY" sz="2400" b="1" dirty="0" smtClean="0">
                <a:effectLst>
                  <a:outerShdw blurRad="38100" dist="38100" dir="2700000" algn="tl">
                    <a:srgbClr val="000000">
                      <a:alpha val="43137"/>
                    </a:srgbClr>
                  </a:outerShdw>
                </a:effectLst>
              </a:rPr>
              <a:t>Gambaran </a:t>
            </a:r>
            <a:r>
              <a:rPr lang="ms-MY" sz="2400" b="1" dirty="0">
                <a:effectLst>
                  <a:outerShdw blurRad="38100" dist="38100" dir="2700000" algn="tl">
                    <a:srgbClr val="000000">
                      <a:alpha val="43137"/>
                    </a:srgbClr>
                  </a:outerShdw>
                </a:effectLst>
              </a:rPr>
              <a:t>tentang kelebihan orang-orang yang soleh dan orang-orang yang berjihad untuk menegakkan agama Allah di atas muka bumi ini. </a:t>
            </a:r>
            <a:endParaRPr lang="en-MY" sz="2400" b="1" dirty="0">
              <a:effectLst>
                <a:outerShdw blurRad="38100" dist="38100" dir="2700000" algn="tl">
                  <a:srgbClr val="000000">
                    <a:alpha val="43137"/>
                  </a:srgbClr>
                </a:outerShdw>
              </a:effectLst>
            </a:endParaRPr>
          </a:p>
        </p:txBody>
      </p:sp>
      <p:sp>
        <p:nvSpPr>
          <p:cNvPr id="9" name="Flowchart: Connector 8"/>
          <p:cNvSpPr/>
          <p:nvPr/>
        </p:nvSpPr>
        <p:spPr>
          <a:xfrm>
            <a:off x="152399" y="4122003"/>
            <a:ext cx="533400" cy="533400"/>
          </a:xfrm>
          <a:prstGeom prst="flowChartConnector">
            <a:avLst/>
          </a:prstGeom>
          <a:ln>
            <a:solidFill>
              <a:srgbClr val="FF0000"/>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2800" b="1" dirty="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5636" y="76200"/>
            <a:ext cx="5909695"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Peristiwa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diperlihatkan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semasa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isra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mikraj</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Oval 3"/>
          <p:cNvSpPr/>
          <p:nvPr/>
        </p:nvSpPr>
        <p:spPr>
          <a:xfrm>
            <a:off x="457200" y="1133872"/>
            <a:ext cx="8153400" cy="1380728"/>
          </a:xfrm>
          <a:prstGeom prst="ellipse">
            <a:avLst/>
          </a:prstGeom>
          <a:solidFill>
            <a:schemeClr val="accent4">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memakan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kayu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berduri</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batu</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panas</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neraka</a:t>
            </a:r>
            <a:endParaRPr lang="en-MY" sz="2200" dirty="0">
              <a:effectLst>
                <a:glow rad="101600">
                  <a:schemeClr val="tx1">
                    <a:alpha val="60000"/>
                  </a:schemeClr>
                </a:glow>
                <a:outerShdw blurRad="38100" dist="38100" dir="2700000" algn="tl">
                  <a:srgbClr val="000000">
                    <a:alpha val="43137"/>
                  </a:srgbClr>
                </a:outerShdw>
              </a:effectLst>
            </a:endParaRPr>
          </a:p>
        </p:txBody>
      </p:sp>
      <p:sp>
        <p:nvSpPr>
          <p:cNvPr id="5" name="TextBox 4"/>
          <p:cNvSpPr txBox="1"/>
          <p:nvPr/>
        </p:nvSpPr>
        <p:spPr>
          <a:xfrm>
            <a:off x="685799" y="2521803"/>
            <a:ext cx="7772401" cy="830997"/>
          </a:xfrm>
          <a:prstGeom prst="rect">
            <a:avLst/>
          </a:prstGeom>
          <a:solidFill>
            <a:srgbClr val="FFFF00">
              <a:alpha val="57000"/>
            </a:srgbClr>
          </a:solidFill>
          <a:ln w="38100">
            <a:solidFill>
              <a:schemeClr val="bg1"/>
            </a:solidFill>
          </a:ln>
        </p:spPr>
        <p:txBody>
          <a:bodyPr wrap="square">
            <a:spAutoFit/>
          </a:bodyPr>
          <a:lstStyle/>
          <a:p>
            <a:pPr algn="ctr"/>
            <a:r>
              <a:rPr lang="ms-MY" sz="2400" b="1" dirty="0" smtClean="0">
                <a:effectLst>
                  <a:outerShdw blurRad="38100" dist="38100" dir="2700000" algn="tl">
                    <a:srgbClr val="000000">
                      <a:alpha val="43137"/>
                    </a:srgbClr>
                  </a:outerShdw>
                </a:effectLst>
              </a:rPr>
              <a:t>Gambaran </a:t>
            </a:r>
            <a:r>
              <a:rPr lang="ms-MY" sz="2400" b="1" dirty="0">
                <a:effectLst>
                  <a:outerShdw blurRad="38100" dist="38100" dir="2700000" algn="tl">
                    <a:srgbClr val="000000">
                      <a:alpha val="43137"/>
                    </a:srgbClr>
                  </a:outerShdw>
                </a:effectLst>
              </a:rPr>
              <a:t>tentang balasan terhadap orang yang tidak mengeluarkan </a:t>
            </a:r>
            <a:r>
              <a:rPr lang="ms-MY" sz="2400" b="1" dirty="0" smtClean="0">
                <a:effectLst>
                  <a:outerShdw blurRad="38100" dist="38100" dir="2700000" algn="tl">
                    <a:srgbClr val="000000">
                      <a:alpha val="43137"/>
                    </a:srgbClr>
                  </a:outerShdw>
                </a:effectLst>
              </a:rPr>
              <a:t>zakat.</a:t>
            </a:r>
            <a:endParaRPr lang="en-MY" sz="2400" b="1" dirty="0">
              <a:effectLst>
                <a:outerShdw blurRad="38100" dist="38100" dir="2700000" algn="tl">
                  <a:srgbClr val="000000">
                    <a:alpha val="43137"/>
                  </a:srgbClr>
                </a:outerShdw>
              </a:effectLst>
            </a:endParaRPr>
          </a:p>
        </p:txBody>
      </p:sp>
      <p:sp>
        <p:nvSpPr>
          <p:cNvPr id="6" name="Flowchart: Connector 5"/>
          <p:cNvSpPr/>
          <p:nvPr/>
        </p:nvSpPr>
        <p:spPr>
          <a:xfrm>
            <a:off x="152399" y="1295400"/>
            <a:ext cx="533400" cy="533400"/>
          </a:xfrm>
          <a:prstGeom prst="flowChartConnector">
            <a:avLst/>
          </a:prstGeom>
          <a:ln>
            <a:solidFill>
              <a:srgbClr val="FF0000"/>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sz="2800" b="1" dirty="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Oval 6"/>
          <p:cNvSpPr/>
          <p:nvPr/>
        </p:nvSpPr>
        <p:spPr>
          <a:xfrm>
            <a:off x="457200" y="3884275"/>
            <a:ext cx="8153400" cy="1152128"/>
          </a:xfrm>
          <a:prstGeom prst="ellipse">
            <a:avLst/>
          </a:prstGeom>
          <a:solidFill>
            <a:schemeClr val="accent4">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memotong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lidah</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bibirnya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gunting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besi</a:t>
            </a:r>
            <a:endParaRPr lang="en-MY" sz="2200" dirty="0">
              <a:effectLst>
                <a:glow rad="101600">
                  <a:schemeClr val="tx1">
                    <a:alpha val="60000"/>
                  </a:schemeClr>
                </a:glow>
                <a:outerShdw blurRad="38100" dist="38100" dir="2700000" algn="tl">
                  <a:srgbClr val="000000">
                    <a:alpha val="43137"/>
                  </a:srgbClr>
                </a:outerShdw>
              </a:effectLst>
            </a:endParaRPr>
          </a:p>
        </p:txBody>
      </p:sp>
      <p:sp>
        <p:nvSpPr>
          <p:cNvPr id="8" name="TextBox 7"/>
          <p:cNvSpPr txBox="1"/>
          <p:nvPr/>
        </p:nvSpPr>
        <p:spPr>
          <a:xfrm>
            <a:off x="685799" y="5048071"/>
            <a:ext cx="7772401" cy="1200329"/>
          </a:xfrm>
          <a:prstGeom prst="rect">
            <a:avLst/>
          </a:prstGeom>
          <a:solidFill>
            <a:srgbClr val="FFFF00">
              <a:alpha val="57000"/>
            </a:srgbClr>
          </a:solidFill>
          <a:ln w="38100">
            <a:solidFill>
              <a:schemeClr val="bg1"/>
            </a:solidFill>
          </a:ln>
        </p:spPr>
        <p:txBody>
          <a:bodyPr wrap="square">
            <a:spAutoFit/>
          </a:bodyPr>
          <a:lstStyle/>
          <a:p>
            <a:pPr algn="ctr"/>
            <a:r>
              <a:rPr lang="ms-MY" sz="2400" b="1" dirty="0" smtClean="0">
                <a:effectLst>
                  <a:outerShdw blurRad="38100" dist="38100" dir="2700000" algn="tl">
                    <a:srgbClr val="000000">
                      <a:alpha val="43137"/>
                    </a:srgbClr>
                  </a:outerShdw>
                </a:effectLst>
              </a:rPr>
              <a:t>Gambaran </a:t>
            </a:r>
            <a:r>
              <a:rPr lang="ms-MY" sz="2400" b="1" dirty="0">
                <a:effectLst>
                  <a:outerShdw blurRad="38100" dist="38100" dir="2700000" algn="tl">
                    <a:srgbClr val="000000">
                      <a:alpha val="43137"/>
                    </a:srgbClr>
                  </a:outerShdw>
                </a:effectLst>
              </a:rPr>
              <a:t>balasan terhadap orang yang suka menyuruh orang lain berbuat baik tetapi dirinya sendiri tidak pernah melakukannya. </a:t>
            </a:r>
            <a:endParaRPr lang="en-MY" sz="2400" b="1" dirty="0">
              <a:effectLst>
                <a:outerShdw blurRad="38100" dist="38100" dir="2700000" algn="tl">
                  <a:srgbClr val="000000">
                    <a:alpha val="43137"/>
                  </a:srgbClr>
                </a:outerShdw>
              </a:effectLst>
            </a:endParaRPr>
          </a:p>
        </p:txBody>
      </p:sp>
      <p:sp>
        <p:nvSpPr>
          <p:cNvPr id="9" name="Flowchart: Connector 8"/>
          <p:cNvSpPr/>
          <p:nvPr/>
        </p:nvSpPr>
        <p:spPr>
          <a:xfrm>
            <a:off x="152399" y="4045803"/>
            <a:ext cx="533400" cy="533400"/>
          </a:xfrm>
          <a:prstGeom prst="flowChartConnector">
            <a:avLst/>
          </a:prstGeom>
          <a:ln>
            <a:solidFill>
              <a:srgbClr val="FF0000"/>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smtClean="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sz="2800" b="1" dirty="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5636" y="152400"/>
            <a:ext cx="5909695"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Peristiwa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diperlihatkan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semasa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isra</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mikraj</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Oval 3"/>
          <p:cNvSpPr/>
          <p:nvPr/>
        </p:nvSpPr>
        <p:spPr>
          <a:xfrm>
            <a:off x="457200" y="1514872"/>
            <a:ext cx="8153400" cy="1380728"/>
          </a:xfrm>
          <a:prstGeom prst="ellipse">
            <a:avLst/>
          </a:prstGeom>
          <a:solidFill>
            <a:schemeClr val="accent4">
              <a:lumMod val="60000"/>
              <a:lumOff val="40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sedang</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mencakar</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dadanya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kukunya</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sendiri</a:t>
            </a:r>
            <a:r>
              <a:rPr lang="en-US" sz="2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berterusan</a:t>
            </a:r>
            <a:endParaRPr lang="en-MY" sz="2200" dirty="0">
              <a:effectLst>
                <a:glow rad="101600">
                  <a:schemeClr val="tx1">
                    <a:alpha val="60000"/>
                  </a:schemeClr>
                </a:glow>
                <a:outerShdw blurRad="38100" dist="38100" dir="2700000" algn="tl">
                  <a:srgbClr val="000000">
                    <a:alpha val="43137"/>
                  </a:srgbClr>
                </a:outerShdw>
              </a:effectLst>
            </a:endParaRPr>
          </a:p>
        </p:txBody>
      </p:sp>
      <p:sp>
        <p:nvSpPr>
          <p:cNvPr id="5" name="TextBox 4"/>
          <p:cNvSpPr txBox="1"/>
          <p:nvPr/>
        </p:nvSpPr>
        <p:spPr>
          <a:xfrm>
            <a:off x="685799" y="2902803"/>
            <a:ext cx="7772401" cy="830997"/>
          </a:xfrm>
          <a:prstGeom prst="rect">
            <a:avLst/>
          </a:prstGeom>
          <a:solidFill>
            <a:srgbClr val="FFFF00">
              <a:alpha val="57000"/>
            </a:srgbClr>
          </a:solidFill>
          <a:ln w="38100">
            <a:solidFill>
              <a:schemeClr val="bg1"/>
            </a:solidFill>
          </a:ln>
        </p:spPr>
        <p:txBody>
          <a:bodyPr wrap="square">
            <a:spAutoFit/>
          </a:bodyPr>
          <a:lstStyle/>
          <a:p>
            <a:pPr algn="ctr"/>
            <a:r>
              <a:rPr lang="ms-MY" sz="2400" b="1" dirty="0" smtClean="0">
                <a:effectLst>
                  <a:outerShdw blurRad="38100" dist="38100" dir="2700000" algn="tl">
                    <a:srgbClr val="000000">
                      <a:alpha val="43137"/>
                    </a:srgbClr>
                  </a:outerShdw>
                </a:effectLst>
              </a:rPr>
              <a:t>Gambaran </a:t>
            </a:r>
            <a:r>
              <a:rPr lang="ms-MY" sz="2400" b="1" dirty="0">
                <a:effectLst>
                  <a:outerShdw blurRad="38100" dist="38100" dir="2700000" algn="tl">
                    <a:srgbClr val="000000">
                      <a:alpha val="43137"/>
                    </a:srgbClr>
                  </a:outerShdw>
                </a:effectLst>
              </a:rPr>
              <a:t>tentang balasan terhadap orang-orang yang suka mengumpat atau mendedahkan keaiban orang lain. </a:t>
            </a:r>
            <a:endParaRPr lang="en-MY" sz="2400" b="1" dirty="0">
              <a:effectLst>
                <a:outerShdw blurRad="38100" dist="38100" dir="2700000" algn="tl">
                  <a:srgbClr val="000000">
                    <a:alpha val="43137"/>
                  </a:srgbClr>
                </a:outerShdw>
              </a:effectLst>
            </a:endParaRPr>
          </a:p>
        </p:txBody>
      </p:sp>
      <p:sp>
        <p:nvSpPr>
          <p:cNvPr id="6" name="Flowchart: Connector 5"/>
          <p:cNvSpPr/>
          <p:nvPr/>
        </p:nvSpPr>
        <p:spPr>
          <a:xfrm>
            <a:off x="152399" y="1676400"/>
            <a:ext cx="533400" cy="533400"/>
          </a:xfrm>
          <a:prstGeom prst="flowChartConnector">
            <a:avLst/>
          </a:prstGeom>
          <a:ln>
            <a:solidFill>
              <a:srgbClr val="FF0000"/>
            </a:solidFill>
          </a:ln>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MY" sz="2800" b="1" dirty="0">
              <a:solidFill>
                <a:srgbClr val="00B05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717466" y="4438471"/>
            <a:ext cx="7687789" cy="1200329"/>
          </a:xfrm>
          <a:prstGeom prst="rect">
            <a:avLst/>
          </a:prstGeom>
          <a:solidFill>
            <a:srgbClr val="00B0F0">
              <a:alpha val="84000"/>
            </a:srgbClr>
          </a:solidFill>
          <a:ln w="38100">
            <a:solidFill>
              <a:schemeClr val="bg1"/>
            </a:solidFill>
          </a:ln>
        </p:spPr>
        <p:txBody>
          <a:bodyPr wrap="square">
            <a:spAutoFit/>
          </a:bodyPr>
          <a:lstStyle/>
          <a:p>
            <a:pPr algn="ctr"/>
            <a:r>
              <a:rPr lang="ms-MY" sz="2400" b="1" dirty="0">
                <a:effectLst>
                  <a:outerShdw blurRad="38100" dist="38100" dir="2700000" algn="tl">
                    <a:srgbClr val="000000">
                      <a:alpha val="43137"/>
                    </a:srgbClr>
                  </a:outerShdw>
                </a:effectLst>
              </a:rPr>
              <a:t>Seseorang muslim adalah dikehendaki menutup keaiban saudaranya dan dilarang daripada mendedahkannya kepada orang </a:t>
            </a:r>
            <a:r>
              <a:rPr lang="ms-MY" sz="2400" b="1" dirty="0" smtClean="0">
                <a:effectLst>
                  <a:outerShdw blurRad="38100" dist="38100" dir="2700000" algn="tl">
                    <a:srgbClr val="000000">
                      <a:alpha val="43137"/>
                    </a:srgbClr>
                  </a:outerShdw>
                </a:effectLst>
              </a:rPr>
              <a:t>lain.</a:t>
            </a:r>
            <a:endParaRPr lang="en-MY" sz="2400" b="1" dirty="0">
              <a:effectLst>
                <a:outerShdw blurRad="38100" dist="38100" dir="2700000" algn="tl">
                  <a:srgbClr val="000000">
                    <a:alpha val="43137"/>
                  </a:srgbClr>
                </a:outerShdw>
              </a:effectLst>
            </a:endParaRPr>
          </a:p>
        </p:txBody>
      </p:sp>
      <p:sp>
        <p:nvSpPr>
          <p:cNvPr id="8" name="Down Arrow 7"/>
          <p:cNvSpPr/>
          <p:nvPr/>
        </p:nvSpPr>
        <p:spPr>
          <a:xfrm>
            <a:off x="6553200" y="5943600"/>
            <a:ext cx="2057400" cy="685800"/>
          </a:xfrm>
          <a:prstGeom prst="downArrow">
            <a:avLst/>
          </a:prstGeom>
          <a:ln>
            <a:solidFill>
              <a:schemeClr val="tx1"/>
            </a:solidFill>
          </a:ln>
          <a:effectLst>
            <a:glow rad="63500">
              <a:schemeClr val="accent5">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95286" y="326886"/>
            <a:ext cx="7358114"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93686"/>
            <a:ext cx="9144000" cy="1569660"/>
          </a:xfrm>
          <a:prstGeom prst="rect">
            <a:avLst/>
          </a:prstGeom>
          <a:solidFill>
            <a:schemeClr val="bg1">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سَتَرَ أَخَاهُ الْمُسْلِمَ فِي الدُّنْيَا سَتَرَهُ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عَزَّ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وَجَلَّ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الدُّنْيَا وَالآخِرَةِ...."</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845004"/>
            <a:ext cx="9144000" cy="1107996"/>
          </a:xfrm>
          <a:prstGeom prst="rect">
            <a:avLst/>
          </a:prstGeom>
          <a:solidFill>
            <a:srgbClr val="00B0F0">
              <a:alpha val="51000"/>
            </a:srgbClr>
          </a:solidFill>
          <a:ln w="28575">
            <a:solidFill>
              <a:schemeClr val="bg1"/>
            </a:solidFill>
          </a:ln>
        </p:spPr>
        <p:txBody>
          <a:bodyPr wrap="square">
            <a:spAutoFit/>
          </a:bodyPr>
          <a:lstStyle/>
          <a:p>
            <a:pPr algn="ct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menutupkan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keaiban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saudaranya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menutupkan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keaibannya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200"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b="1"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(H.R. </a:t>
            </a:r>
            <a:r>
              <a:rPr lang="en-US" b="1"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Ibnu</a:t>
            </a:r>
            <a:r>
              <a:rPr lang="en-US" b="1"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b="1" i="1" dirty="0" err="1">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Hibban</a:t>
            </a:r>
            <a:r>
              <a:rPr lang="en-US" b="1" i="1" dirty="0" smtClean="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MY" sz="2200" b="1" i="1" dirty="0">
              <a:ln w="952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33442" y="112455"/>
            <a:ext cx="750095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Najm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152400" y="4227255"/>
            <a:ext cx="8686800" cy="2554545"/>
          </a:xfrm>
          <a:prstGeom prst="rect">
            <a:avLst/>
          </a:prstGeom>
          <a:solidFill>
            <a:srgbClr val="00B0F0">
              <a:alpha val="41000"/>
            </a:srgbClr>
          </a:solidFill>
          <a:ln w="57150">
            <a:solidFill>
              <a:schemeClr val="bg1"/>
            </a:solidFill>
          </a:ln>
        </p:spPr>
        <p:txBody>
          <a:bodyPr wrap="square">
            <a:spAutoFit/>
          </a:bodyPr>
          <a:lstStyle/>
          <a:p>
            <a:pPr algn="ctr"/>
            <a:r>
              <a:rPr lang="ms-MY" sz="2000" b="1" dirty="0">
                <a:effectLst>
                  <a:outerShdw blurRad="38100" dist="38100" dir="2700000" algn="tl">
                    <a:srgbClr val="000000">
                      <a:alpha val="43137"/>
                    </a:srgbClr>
                  </a:outerShdw>
                </a:effectLst>
              </a:rPr>
              <a:t>Demi bintang semasa ia menjunam, rakan kamu (Nabi Muhammad yang kamu tuduh dengan berbagai tuduhan itu), tidaklah ia menyeleweng (dari jalan yang benar), dan ia pula tidak sesat (dengan kepercayaan yang salah), dan ia tidak memperkatakan (sesuatu yang berhubung dengan agama Islam) menurut kemahuan dan pendapatnya sendiri, segala yang diperkatakannya itu (sama ada Al-Quran atau hadis) tidak lain hanyalah wahyu yang diwahyukan kepadanya, wahyu itu (disampaikan dan) diajarkan kepadanya oleh (malaikat jibril) yang amat kuat gagah. </a:t>
            </a:r>
            <a:endParaRPr lang="ms-MY" sz="2000" b="1"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331655"/>
            <a:ext cx="9144000" cy="2585323"/>
          </a:xfrm>
          <a:prstGeom prst="rect">
            <a:avLst/>
          </a:prstGeom>
          <a:solidFill>
            <a:schemeClr val="bg1">
              <a:alpha val="60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وَالنَّجْمِ إِذَا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هَوَى. مَا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ضَلَّ صَاحِبُكُمْ وَمَا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غَوَى</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وَمَا يَنطِقُ عَنِ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الْهَوَى. إِنْ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إِلَّا وَحْيٌ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يُوحَى.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عَلَّمَهُ شَدِيدُ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الْقُوَى.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856125"/>
            <a:ext cx="9144000" cy="347787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4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848096" y="304800"/>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00174"/>
            <a:ext cx="9144000" cy="2400657"/>
          </a:xfrm>
          <a:prstGeom prst="rect">
            <a:avLst/>
          </a:prstGeom>
          <a:solidFill>
            <a:schemeClr val="bg1">
              <a:alpha val="60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19471"/>
            <a:ext cx="9144000" cy="120032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914400" y="3296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1312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085179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43000" y="329625"/>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814522"/>
            <a:ext cx="9144000" cy="1862048"/>
          </a:xfrm>
          <a:prstGeom prst="rect">
            <a:avLst/>
          </a:prstGeom>
          <a:solidFill>
            <a:schemeClr val="bg1">
              <a:alpha val="60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485382"/>
            <a:ext cx="9144000" cy="1077218"/>
          </a:xfrm>
          <a:prstGeom prst="rect">
            <a:avLst/>
          </a:prstGeom>
          <a:solidFill>
            <a:srgbClr val="00B0F0">
              <a:alpha val="57000"/>
            </a:srgbClr>
          </a:solidFill>
          <a:ln w="57150">
            <a:solidFill>
              <a:schemeClr val="bg1"/>
            </a:solid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304800"/>
            <a:ext cx="742955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09080"/>
            <a:ext cx="9144000" cy="1754326"/>
          </a:xfrm>
          <a:prstGeom prst="rect">
            <a:avLst/>
          </a:prstGeom>
          <a:solidFill>
            <a:schemeClr val="bg1">
              <a:alpha val="61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شَرِيْكَ 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73031"/>
            <a:ext cx="9144000" cy="2246769"/>
          </a:xfrm>
          <a:prstGeom prst="rect">
            <a:avLst/>
          </a:prstGeom>
          <a:solidFill>
            <a:srgbClr val="00B0F0">
              <a:alpha val="39000"/>
            </a:srgbClr>
          </a:solidFill>
          <a:ln w="12700">
            <a:solidFill>
              <a:schemeClr val="bg1"/>
            </a:solid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90562" y="152400"/>
            <a:ext cx="721523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524000"/>
            <a:ext cx="9144000" cy="2308324"/>
          </a:xfrm>
          <a:prstGeom prst="rect">
            <a:avLst/>
          </a:prstGeom>
          <a:solidFill>
            <a:schemeClr val="bg1">
              <a:alpha val="6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وَمَوْلاَنَا مُحَمَّدٍ أَشْرَفِ الأَنْبِيَاءِ وَالْمُرْسَلِيْنَ،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أَجْمَعِيْنَ.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2" y="4280118"/>
            <a:ext cx="9144000" cy="1815882"/>
          </a:xfrm>
          <a:prstGeom prst="rect">
            <a:avLst/>
          </a:prstGeom>
          <a:solidFill>
            <a:srgbClr val="00B0F0">
              <a:alpha val="41000"/>
            </a:srgbClr>
          </a:solidFill>
          <a:ln w="28575">
            <a:solidFill>
              <a:schemeClr val="bg1"/>
            </a:solid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43008" y="3048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40575" y="3796605"/>
            <a:ext cx="9067800" cy="1384995"/>
          </a:xfrm>
          <a:prstGeom prst="rect">
            <a:avLst/>
          </a:prstGeom>
          <a:solidFill>
            <a:srgbClr val="00B0F0">
              <a:alpha val="53000"/>
            </a:srgbClr>
          </a:solidFill>
          <a:ln w="28575">
            <a:solidFill>
              <a:schemeClr val="bg1"/>
            </a:solidFill>
          </a:ln>
        </p:spPr>
        <p:txBody>
          <a:bodyPr wrap="square">
            <a:spAutoFit/>
          </a:bodyPr>
          <a:lstStyle/>
          <a:p>
            <a:pPr algn="ctr">
              <a:defRPr/>
            </a:pP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Tingkatkanlah</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dirahmati</a:t>
            </a:r>
            <a:r>
              <a:rPr lang="en-US" sz="2800" dirty="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743670"/>
            <a:ext cx="9144000" cy="923330"/>
          </a:xfrm>
          <a:prstGeom prst="rect">
            <a:avLst/>
          </a:prstGeom>
          <a:solidFill>
            <a:schemeClr val="bg1">
              <a:alpha val="60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اتَّقُوْا اللهَ وَأَطِيْعُوْهُ لَعَلَّكُمْ تُرْحَمُوْنَ.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859842" y="152400"/>
            <a:ext cx="5425460" cy="954107"/>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Peristiwa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Isra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Mikraj</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Pengajaran</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533400" y="4253880"/>
            <a:ext cx="8077200" cy="1080120"/>
          </a:xfrm>
          <a:prstGeom prst="snip2SameRect">
            <a:avLst>
              <a:gd name="adj1" fmla="val 10248"/>
              <a:gd name="adj2" fmla="val 10862"/>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Segera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memohon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Allah s.w.t.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533400" y="1915272"/>
            <a:ext cx="8077200" cy="1795565"/>
          </a:xfrm>
          <a:prstGeom prst="snip2SameRect">
            <a:avLst>
              <a:gd name="adj1" fmla="val 10248"/>
              <a:gd name="adj2" fmla="val 10862"/>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Hindarkan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nanti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5318020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0"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0" y="214290"/>
            <a:ext cx="3214678"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00987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66422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81066" y="280113"/>
            <a:ext cx="664373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54452"/>
            <a:ext cx="9144000" cy="1938992"/>
          </a:xfrm>
          <a:prstGeom prst="rect">
            <a:avLst/>
          </a:prstGeom>
          <a:solidFill>
            <a:schemeClr val="bg1">
              <a:alpha val="62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22229"/>
            <a:ext cx="9144000" cy="1692771"/>
          </a:xfrm>
          <a:prstGeom prst="rect">
            <a:avLst/>
          </a:prstGeom>
          <a:solidFill>
            <a:srgbClr val="00B0F0">
              <a:alpha val="40000"/>
            </a:srgbClr>
          </a:solidFill>
          <a:ln w="12700">
            <a:solidFill>
              <a:schemeClr val="bg1"/>
            </a:solid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5329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067035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60853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891288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171464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090680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85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66800" y="152400"/>
            <a:ext cx="707236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738357"/>
            <a:ext cx="9144000" cy="1754326"/>
          </a:xfrm>
          <a:prstGeom prst="rect">
            <a:avLst/>
          </a:prstGeom>
          <a:solidFill>
            <a:schemeClr val="bg1">
              <a:alpha val="60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700" y="4269938"/>
            <a:ext cx="9067800" cy="1292662"/>
          </a:xfrm>
          <a:prstGeom prst="rect">
            <a:avLst/>
          </a:prstGeom>
          <a:solidFill>
            <a:srgbClr val="00B0F0">
              <a:alpha val="38000"/>
            </a:srgbClr>
          </a:solidFill>
          <a:ln w="38100">
            <a:solidFill>
              <a:schemeClr val="bg1"/>
            </a:solid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28666" y="284018"/>
            <a:ext cx="664373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951488"/>
            <a:ext cx="9144032" cy="1754326"/>
          </a:xfrm>
          <a:prstGeom prst="rect">
            <a:avLst/>
          </a:prstGeom>
          <a:solidFill>
            <a:schemeClr val="bg1">
              <a:alpha val="59000"/>
            </a:schemeClr>
          </a:solidFill>
        </p:spPr>
        <p:txBody>
          <a:bodyPr wrap="square">
            <a:spAutoFit/>
          </a:bodyPr>
          <a:lstStyle/>
          <a:p>
            <a:pPr algn="ctr" rtl="1"/>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اتَّقُوْا اللهَ وَأَطِيْعُوْهُ، </a:t>
            </a:r>
            <a:endParaRPr lang="en-US"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 فِي الدُّنْيَا وَالآخِرَةِ.</a:t>
            </a:r>
            <a:endParaRPr lang="ms-MY" sz="52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76200" y="4051518"/>
            <a:ext cx="9067800" cy="1815882"/>
          </a:xfrm>
          <a:prstGeom prst="rect">
            <a:avLst/>
          </a:prstGeom>
          <a:solidFill>
            <a:srgbClr val="00B0F0">
              <a:alpha val="37000"/>
            </a:srgbClr>
          </a:solidFill>
          <a:ln w="38100">
            <a:solidFill>
              <a:schemeClr val="bg1"/>
            </a:solidFill>
          </a:ln>
        </p:spPr>
        <p:txBody>
          <a:bodyPr wrap="square">
            <a:spAutoFit/>
          </a:bodyPr>
          <a:lstStyle/>
          <a:p>
            <a:pPr algn="ctr" fontAlgn="auto">
              <a:spcBef>
                <a:spcPts val="0"/>
              </a:spcBef>
              <a:spcAft>
                <a:spcPts val="0"/>
              </a:spcAft>
              <a:defRPr/>
            </a:pP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Tingkatkanlah</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ketakwaan</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dan</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ketaatan</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kamu</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kepada</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Allah  </a:t>
            </a:r>
            <a:r>
              <a:rPr lang="en-US" sz="2800" dirty="0" smtClean="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S.W.T, </a:t>
            </a:r>
            <a:r>
              <a:rPr lang="en-US" sz="2800" dirty="0" err="1" smtClean="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semoga</a:t>
            </a:r>
            <a:r>
              <a:rPr lang="en-US" sz="2800" dirty="0" smtClean="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kamu</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menjadi</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orang-orang yang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berjaya</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di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dunia</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dan</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di </a:t>
            </a:r>
            <a:r>
              <a:rPr lang="en-US" sz="2800" dirty="0" err="1">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akhirat</a:t>
            </a:r>
            <a:r>
              <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rPr>
              <a:t>. </a:t>
            </a:r>
            <a:endParaRPr lang="en-US" sz="2800" dirty="0">
              <a:ln w="18415" cmpd="sng">
                <a:solidFill>
                  <a:sysClr val="windowText" lastClr="000000"/>
                </a:solidFill>
                <a:prstDash val="solid"/>
              </a:ln>
              <a:solidFill>
                <a:srgbClr val="FFFFFF"/>
              </a:solidFill>
              <a:effectLst>
                <a:glow rad="101600">
                  <a:schemeClr val="tx1">
                    <a:alpha val="60000"/>
                  </a:schemeClr>
                </a:glo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972927" y="381000"/>
            <a:ext cx="3199273" cy="523220"/>
          </a:xfrm>
          <a:prstGeom prst="rect">
            <a:avLst/>
          </a:prstGeom>
        </p:spPr>
        <p:txBody>
          <a:bodyPr wrap="none">
            <a:spAutoFit/>
          </a:bodyPr>
          <a:lstStyle/>
          <a:p>
            <a:pPr algn="ctr"/>
            <a:r>
              <a:rPr lang="en-US" sz="28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Rehlah</a:t>
            </a:r>
            <a:r>
              <a:rPr lang="en-US" sz="28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Ilahiyah</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533400" y="3710136"/>
            <a:ext cx="8077200" cy="1080120"/>
          </a:xfrm>
          <a:prstGeom prst="snip2SameRect">
            <a:avLst>
              <a:gd name="adj1" fmla="val 10248"/>
              <a:gd name="adj2" fmla="val 10862"/>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kefardhuan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lima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533400" y="1686672"/>
            <a:ext cx="8077200" cy="1795565"/>
          </a:xfrm>
          <a:prstGeom prst="snip2SameRect">
            <a:avLst>
              <a:gd name="adj1" fmla="val 10248"/>
              <a:gd name="adj2" fmla="val 10862"/>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Perjalanan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masjidil</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Haram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Masjidil</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Aqsa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naik</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langit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Sidratul</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Muntaha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541586" y="5029200"/>
            <a:ext cx="8069013" cy="1219200"/>
          </a:xfrm>
          <a:prstGeom prst="snip2SameRect">
            <a:avLst>
              <a:gd name="adj1" fmla="val 10248"/>
              <a:gd name="adj2" fmla="val 10862"/>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kebesaran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kekuasan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Allah s.w.t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7" name="Elbow Connector 6"/>
          <p:cNvCxnSpPr/>
          <p:nvPr/>
        </p:nvCxnSpPr>
        <p:spPr>
          <a:xfrm rot="5400000">
            <a:off x="7320274" y="3355666"/>
            <a:ext cx="1992284" cy="4320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33442" y="187404"/>
            <a:ext cx="7500958"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Isra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27944"/>
            <a:ext cx="9144000" cy="2677656"/>
          </a:xfrm>
          <a:prstGeom prst="rect">
            <a:avLst/>
          </a:prstGeom>
          <a:solidFill>
            <a:srgbClr val="00B0F0">
              <a:alpha val="41000"/>
            </a:srgbClr>
          </a:solidFill>
          <a:ln w="57150">
            <a:solidFill>
              <a:schemeClr val="bg1"/>
            </a:solidFill>
          </a:ln>
        </p:spPr>
        <p:txBody>
          <a:bodyPr wrap="square">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Maha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suci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Allah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telah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menjalankan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hambaNya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(Muhammad)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malam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Masjid Al-</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Haraam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(di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Makkah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Masjid Al-Aqsa (di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Palestin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Kami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berkati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sekelilingnya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untuk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memperlihatkan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kepadanya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tanda-tanda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kekuasaan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kebesaran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Kami.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jualah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Maha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Mendengar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lagi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Maha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mengetahui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endPar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0" y="1406604"/>
            <a:ext cx="9144000" cy="2308324"/>
          </a:xfrm>
          <a:prstGeom prst="rect">
            <a:avLst/>
          </a:prstGeom>
          <a:solidFill>
            <a:schemeClr val="bg1">
              <a:alpha val="6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سُبْحَانَ الَّذِي أَسْرَى بِعَبْدِهِ لَيْلاً مِّنَ الْمَسْجِدِ الْحَرَامِ إِلَى الْمَسْجِدِ الأَقْصَى الَّذِي بَارَكْنَا حَوْلَهُ لِنُرِيَهُ مِنْ آيَاتِنَا إِنَّهُ هُوَ السَّمِيعُ البَصِيرُ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38162" y="314980"/>
            <a:ext cx="7215238"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Peristiwa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Israk</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mikraj</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8100" y="1219200"/>
            <a:ext cx="5676900" cy="838200"/>
          </a:xfrm>
          <a:prstGeom prst="snip2SameRect">
            <a:avLst>
              <a:gd name="adj1" fmla="val 8485"/>
              <a:gd name="adj2" fmla="val 9546"/>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27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Rejab</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304800" y="2130016"/>
            <a:ext cx="8458200" cy="3051584"/>
          </a:xfrm>
          <a:prstGeom prst="snip2SameRect">
            <a:avLst>
              <a:gd name="adj1" fmla="val 8485"/>
              <a:gd name="adj2" fmla="val 9546"/>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dinamakan</a:t>
            </a:r>
            <a:r>
              <a:rPr lang="ar-SA"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ar-SA" sz="32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Traditional Arabic" pitchFamily="18" charset="-78"/>
                <a:cs typeface="Traditional Arabic" pitchFamily="18" charset="-78"/>
              </a:rPr>
              <a:t>عَامُ  الْحُزْنْ</a:t>
            </a:r>
            <a:r>
              <a:rPr lang="ar-SA"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tahun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kesedihan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sangat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rapat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Sayyidatina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Khadijah</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binti</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Khuwailid</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Abu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Talib</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bin Abdul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Muttalib</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6" name="Snip Same Side Corner Rectangle 5"/>
          <p:cNvSpPr/>
          <p:nvPr/>
        </p:nvSpPr>
        <p:spPr>
          <a:xfrm>
            <a:off x="316681" y="5337448"/>
            <a:ext cx="8458200" cy="1368152"/>
          </a:xfrm>
          <a:prstGeom prst="snip2SameRect">
            <a:avLst>
              <a:gd name="adj1" fmla="val 8485"/>
              <a:gd name="adj2" fmla="val 9546"/>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Salah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mukjizat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membuktikan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kenabian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kerasulan</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89130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1533</Words>
  <Application>Microsoft Office PowerPoint</Application>
  <PresentationFormat>On-screen Show (4:3)</PresentationFormat>
  <Paragraphs>135</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4</cp:revision>
  <dcterms:created xsi:type="dcterms:W3CDTF">2016-05-03T04:39:34Z</dcterms:created>
  <dcterms:modified xsi:type="dcterms:W3CDTF">2016-05-05T08:08:34Z</dcterms:modified>
</cp:coreProperties>
</file>